
<file path=[Content_Types].xml><?xml version="1.0" encoding="utf-8"?>
<Types xmlns="http://schemas.openxmlformats.org/package/2006/content-types">
  <Default Extension="png" ContentType="image/png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2" r:id="rId2"/>
    <p:sldId id="294" r:id="rId3"/>
    <p:sldId id="259" r:id="rId4"/>
    <p:sldId id="261" r:id="rId5"/>
    <p:sldId id="281" r:id="rId6"/>
    <p:sldId id="282" r:id="rId7"/>
    <p:sldId id="283" r:id="rId8"/>
    <p:sldId id="270" r:id="rId9"/>
    <p:sldId id="295" r:id="rId10"/>
    <p:sldId id="264" r:id="rId11"/>
    <p:sldId id="277" r:id="rId12"/>
    <p:sldId id="278" r:id="rId13"/>
    <p:sldId id="265" r:id="rId14"/>
    <p:sldId id="279" r:id="rId15"/>
    <p:sldId id="289" r:id="rId16"/>
    <p:sldId id="284" r:id="rId17"/>
    <p:sldId id="267" r:id="rId18"/>
    <p:sldId id="268" r:id="rId19"/>
    <p:sldId id="271" r:id="rId20"/>
    <p:sldId id="288" r:id="rId21"/>
    <p:sldId id="272" r:id="rId22"/>
    <p:sldId id="296" r:id="rId23"/>
    <p:sldId id="290" r:id="rId24"/>
    <p:sldId id="276" r:id="rId25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0066CC"/>
    <a:srgbClr val="CC3300"/>
    <a:srgbClr val="0066FF"/>
    <a:srgbClr val="BCE6C6"/>
    <a:srgbClr val="993300"/>
    <a:srgbClr val="A50021"/>
    <a:srgbClr val="CC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3;&#1048;&#1040;%202022\&#1048;&#1058;&#1054;&#1043;&#1048;%20&#1043;&#1048;&#1040;-9%20&#1087;&#1086;%20&#1088;&#1091;&#1089;&#1089;&#1082;&#1086;&#1084;&#1091;%20&#1103;&#1079;&#1099;&#1082;&#1091;+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FF00"/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840-45B6-B807-E039BC308C6D}"/>
              </c:ext>
            </c:extLst>
          </c:dPt>
          <c:dLbls>
            <c:dLbl>
              <c:idx val="0"/>
              <c:layout>
                <c:manualLayout>
                  <c:x val="-2.7849547822379728E-4"/>
                  <c:y val="-5.9461020176114592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40-45B6-B807-E039BC308C6D}"/>
                </c:ext>
              </c:extLst>
            </c:dLbl>
            <c:dLbl>
              <c:idx val="1"/>
              <c:layout>
                <c:manualLayout>
                  <c:x val="5.1063357545699784E-4"/>
                  <c:y val="-5.0569228880414763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40-45B6-B807-E039BC308C6D}"/>
                </c:ext>
              </c:extLst>
            </c:dLbl>
            <c:dLbl>
              <c:idx val="2"/>
              <c:layout>
                <c:manualLayout>
                  <c:x val="-1.410935002224696E-3"/>
                  <c:y val="2.020749333702541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40-45B6-B807-E039BC308C6D}"/>
                </c:ext>
              </c:extLst>
            </c:dLbl>
            <c:dLbl>
              <c:idx val="3"/>
              <c:layout>
                <c:manualLayout>
                  <c:x val="-2.3097112860892395E-4"/>
                  <c:y val="1.08474473892509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40-45B6-B807-E039BC308C6D}"/>
                </c:ext>
              </c:extLst>
            </c:dLbl>
            <c:dLbl>
              <c:idx val="4"/>
              <c:layout>
                <c:manualLayout>
                  <c:x val="-1.0611089290548685E-3"/>
                  <c:y val="1.0202134518972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40-45B6-B807-E039BC308C6D}"/>
                </c:ext>
              </c:extLst>
            </c:dLbl>
            <c:dLbl>
              <c:idx val="5"/>
              <c:layout>
                <c:manualLayout>
                  <c:x val="-2.5486470740135084E-5"/>
                  <c:y val="1.21572157706054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840-45B6-B807-E039BC308C6D}"/>
                </c:ext>
              </c:extLst>
            </c:dLbl>
            <c:dLbl>
              <c:idx val="6"/>
              <c:layout>
                <c:manualLayout>
                  <c:x val="2.0789588801400339E-3"/>
                  <c:y val="-4.10329775703767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40-45B6-B807-E039BC308C6D}"/>
                </c:ext>
              </c:extLst>
            </c:dLbl>
            <c:dLbl>
              <c:idx val="7"/>
              <c:layout>
                <c:manualLayout>
                  <c:x val="-2.4846894138232721E-3"/>
                  <c:y val="-3.12246128113854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840-45B6-B807-E039BC308C6D}"/>
                </c:ext>
              </c:extLst>
            </c:dLbl>
            <c:dLbl>
              <c:idx val="8"/>
              <c:layout>
                <c:manualLayout>
                  <c:x val="4.4203849518815248E-4"/>
                  <c:y val="7.01039208470716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840-45B6-B807-E039BC308C6D}"/>
                </c:ext>
              </c:extLst>
            </c:dLbl>
            <c:dLbl>
              <c:idx val="9"/>
              <c:layout>
                <c:manualLayout>
                  <c:x val="-6.9705814421336582E-4"/>
                  <c:y val="-6.9835650700207391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40-45B6-B807-E039BC308C6D}"/>
                </c:ext>
              </c:extLst>
            </c:dLbl>
            <c:dLbl>
              <c:idx val="10"/>
              <c:layout>
                <c:manualLayout>
                  <c:x val="8.5465413230824459E-4"/>
                  <c:y val="-3.02487885912566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840-45B6-B807-E039BC308C6D}"/>
                </c:ext>
              </c:extLst>
            </c:dLbl>
            <c:dLbl>
              <c:idx val="11"/>
              <c:layout>
                <c:manualLayout>
                  <c:x val="-1.3443860637991033E-3"/>
                  <c:y val="1.6973402240043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840-45B6-B807-E039BC308C6D}"/>
                </c:ext>
              </c:extLst>
            </c:dLbl>
            <c:dLbl>
              <c:idx val="12"/>
              <c:layout>
                <c:manualLayout>
                  <c:x val="1.0783121945993357E-3"/>
                  <c:y val="-1.42835306104120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F6-4681-AFBD-9D7B2A5944D6}"/>
                </c:ext>
              </c:extLst>
            </c:dLbl>
            <c:dLbl>
              <c:idx val="13"/>
              <c:layout>
                <c:manualLayout>
                  <c:x val="-8.249752559224147E-4"/>
                  <c:y val="8.252508316446689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F6-4681-AFBD-9D7B2A5944D6}"/>
                </c:ext>
              </c:extLst>
            </c:dLbl>
            <c:dLbl>
              <c:idx val="14"/>
              <c:layout>
                <c:manualLayout>
                  <c:x val="5.2017429906996333E-4"/>
                  <c:y val="-5.1177233065803303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840-45B6-B807-E039BC308C6D}"/>
                </c:ext>
              </c:extLst>
            </c:dLbl>
            <c:dLbl>
              <c:idx val="15"/>
              <c:layout>
                <c:manualLayout>
                  <c:x val="7.398450703549359E-4"/>
                  <c:y val="-4.8145849438297791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840-45B6-B807-E039BC308C6D}"/>
                </c:ext>
              </c:extLst>
            </c:dLbl>
            <c:dLbl>
              <c:idx val="16"/>
              <c:layout>
                <c:manualLayout>
                  <c:x val="3.2479432716768552E-4"/>
                  <c:y val="-4.9139910061034874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840-45B6-B807-E039BC308C6D}"/>
                </c:ext>
              </c:extLst>
            </c:dLbl>
            <c:dLbl>
              <c:idx val="17"/>
              <c:layout>
                <c:manualLayout>
                  <c:x val="-8.1419510061242343E-4"/>
                  <c:y val="-8.301874717196045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840-45B6-B807-E039BC308C6D}"/>
                </c:ext>
              </c:extLst>
            </c:dLbl>
            <c:dLbl>
              <c:idx val="18"/>
              <c:layout>
                <c:manualLayout>
                  <c:x val="-3.1029008599411296E-3"/>
                  <c:y val="-4.9066030303348336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840-45B6-B807-E039BC308C6D}"/>
                </c:ext>
              </c:extLst>
            </c:dLbl>
            <c:dLbl>
              <c:idx val="19"/>
              <c:layout>
                <c:manualLayout>
                  <c:x val="-1.5785261933147941E-3"/>
                  <c:y val="1.23276117924923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840-45B6-B807-E039BC308C6D}"/>
                </c:ext>
              </c:extLst>
            </c:dLbl>
            <c:dLbl>
              <c:idx val="20"/>
              <c:layout>
                <c:manualLayout>
                  <c:x val="4.6489501312346152E-4"/>
                  <c:y val="1.36206115163074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840-45B6-B807-E039BC308C6D}"/>
                </c:ext>
              </c:extLst>
            </c:dLbl>
            <c:dLbl>
              <c:idx val="21"/>
              <c:layout>
                <c:manualLayout>
                  <c:x val="1.0902443287017942E-16"/>
                  <c:y val="-5.0598379766015555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840-45B6-B807-E039BC308C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'Средний балл'!$B$4:$B$25</c:f>
              <c:strCache>
                <c:ptCount val="22"/>
                <c:pt idx="0">
                  <c:v>МБОУ "Чкаловская СОШ"</c:v>
                </c:pt>
                <c:pt idx="1">
                  <c:v>МБОУ "Ивановская СОШ"</c:v>
                </c:pt>
                <c:pt idx="2">
                  <c:v>МБОУ "Дрофинская СОШ"</c:v>
                </c:pt>
                <c:pt idx="3">
                  <c:v>МБОУ "Новогригорьевская СОШДС"</c:v>
                </c:pt>
                <c:pt idx="4">
                  <c:v>МБОУ "Охотская СОШ"</c:v>
                </c:pt>
                <c:pt idx="5">
                  <c:v>МБОУ "Червоновская СОШДС"</c:v>
                </c:pt>
                <c:pt idx="6">
                  <c:v>МБОУ "Емельяновская СОШ"</c:v>
                </c:pt>
                <c:pt idx="7">
                  <c:v>МБОУ "Садовская СОШ"</c:v>
                </c:pt>
                <c:pt idx="8">
                  <c:v>МБОУ "Изобильненская СОШДС"</c:v>
                </c:pt>
                <c:pt idx="9">
                  <c:v>По району</c:v>
                </c:pt>
                <c:pt idx="10">
                  <c:v>МБОУ "Пшеничненская СОШ"</c:v>
                </c:pt>
                <c:pt idx="11">
                  <c:v>МБОУ "Зоркинская СОШДС"</c:v>
                </c:pt>
                <c:pt idx="12">
                  <c:v>МБОУ "Косточковская СОШ"</c:v>
                </c:pt>
                <c:pt idx="13">
                  <c:v>МБОУ "Михайловская СОШ"</c:v>
                </c:pt>
                <c:pt idx="14">
                  <c:v>МБОУ "Нижнегорская СОШ№2"</c:v>
                </c:pt>
                <c:pt idx="15">
                  <c:v>МБОУ "Уваровская СОШДС"</c:v>
                </c:pt>
                <c:pt idx="16">
                  <c:v>МБОУ "Желябовская СОШ"</c:v>
                </c:pt>
                <c:pt idx="17">
                  <c:v>МБОУ "Жемчужинская СОШДС"</c:v>
                </c:pt>
                <c:pt idx="18">
                  <c:v>МБОУ "Акимовская СОШ"</c:v>
                </c:pt>
                <c:pt idx="19">
                  <c:v>МБОУ "Нижнегорская ШГ" </c:v>
                </c:pt>
                <c:pt idx="20">
                  <c:v>МБОУ "Нижнегорская ШЛ№1"</c:v>
                </c:pt>
                <c:pt idx="21">
                  <c:v>МБОУ "Лиственская СОШ"</c:v>
                </c:pt>
              </c:strCache>
            </c:strRef>
          </c:cat>
          <c:val>
            <c:numRef>
              <c:f>'Средний балл'!$C$4:$C$25</c:f>
              <c:numCache>
                <c:formatCode>0.00</c:formatCode>
                <c:ptCount val="22"/>
                <c:pt idx="0">
                  <c:v>3.17</c:v>
                </c:pt>
                <c:pt idx="1">
                  <c:v>3.3699999999999997</c:v>
                </c:pt>
                <c:pt idx="2">
                  <c:v>3.38</c:v>
                </c:pt>
                <c:pt idx="3">
                  <c:v>3.44</c:v>
                </c:pt>
                <c:pt idx="4">
                  <c:v>3.44</c:v>
                </c:pt>
                <c:pt idx="5">
                  <c:v>3.46</c:v>
                </c:pt>
                <c:pt idx="6">
                  <c:v>3.5</c:v>
                </c:pt>
                <c:pt idx="7">
                  <c:v>3.5</c:v>
                </c:pt>
                <c:pt idx="8">
                  <c:v>3.73</c:v>
                </c:pt>
                <c:pt idx="9">
                  <c:v>3.75</c:v>
                </c:pt>
                <c:pt idx="10">
                  <c:v>3.75</c:v>
                </c:pt>
                <c:pt idx="11">
                  <c:v>3.82</c:v>
                </c:pt>
                <c:pt idx="12">
                  <c:v>3.84</c:v>
                </c:pt>
                <c:pt idx="13">
                  <c:v>3.84</c:v>
                </c:pt>
                <c:pt idx="14">
                  <c:v>3.86</c:v>
                </c:pt>
                <c:pt idx="15">
                  <c:v>3.8899999999999997</c:v>
                </c:pt>
                <c:pt idx="16">
                  <c:v>4</c:v>
                </c:pt>
                <c:pt idx="17">
                  <c:v>4</c:v>
                </c:pt>
                <c:pt idx="18">
                  <c:v>4.05</c:v>
                </c:pt>
                <c:pt idx="19">
                  <c:v>4.1499999999999995</c:v>
                </c:pt>
                <c:pt idx="20">
                  <c:v>4.1499999999999995</c:v>
                </c:pt>
                <c:pt idx="21">
                  <c:v>4.4300000000000006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B840-45B6-B807-E039BC308C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59782144"/>
        <c:axId val="259783680"/>
      </c:barChart>
      <c:catAx>
        <c:axId val="2597821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9783680"/>
        <c:crosses val="autoZero"/>
        <c:auto val="1"/>
        <c:lblAlgn val="ctr"/>
        <c:lblOffset val="100"/>
        <c:noMultiLvlLbl val="0"/>
      </c:catAx>
      <c:valAx>
        <c:axId val="259783680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9782144"/>
        <c:crosses val="autoZero"/>
        <c:crossBetween val="between"/>
      </c:valAx>
      <c:spPr>
        <a:solidFill>
          <a:srgbClr val="BCE6C6"/>
        </a:solidFill>
      </c:spPr>
    </c:plotArea>
    <c:plotVisOnly val="1"/>
    <c:dispBlanksAs val="gap"/>
    <c:showDLblsOverMax val="0"/>
  </c:chart>
  <c:spPr>
    <a:solidFill>
      <a:srgbClr val="BCE6C6"/>
    </a:solidFill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A0DC1B-BFB2-46C3-BB1A-615F4F0EC604}" type="datetimeFigureOut">
              <a:rPr lang="ru-RU"/>
              <a:pPr>
                <a:defRPr/>
              </a:pPr>
              <a:t>27.08.2023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52EE2C2-9DDC-44F3-9D81-014976D574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4452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27652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1C0BF8F-E591-4F41-BF3B-E880F117D0F0}" type="slidenum">
              <a:rPr lang="ru-RU" altLang="ru-RU" smtClean="0">
                <a:latin typeface="Calibri" pitchFamily="34" charset="0"/>
              </a:rPr>
              <a:pPr/>
              <a:t>4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C1C2101-5BFD-459C-B4CC-1986EA7AD800}" type="slidenum">
              <a:rPr lang="ru-RU" altLang="ru-RU" smtClean="0">
                <a:latin typeface="Calibri" pitchFamily="34" charset="0"/>
              </a:rPr>
              <a:pPr/>
              <a:t>11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BC7C-86B0-475A-B1D8-ABC1F29FB872}" type="datetimeFigureOut">
              <a:rPr lang="en-US"/>
              <a:pPr>
                <a:defRPr/>
              </a:pPr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012A3-5180-466B-B5B0-8220BE21333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9770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DCF59-1A8D-4144-8758-21A1F0D34EB9}" type="datetimeFigureOut">
              <a:rPr lang="en-US"/>
              <a:pPr>
                <a:defRPr/>
              </a:pPr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B61B8-8523-47E1-8F0E-A989AED9087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9093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9123A-02C1-48B4-9D69-92B052520FCC}" type="datetimeFigureOut">
              <a:rPr lang="en-US"/>
              <a:pPr>
                <a:defRPr/>
              </a:pPr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FFF54-A62B-4E5E-82BF-F6A4421410D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2110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90A4-CA2E-44A8-84F8-89CB102D61A4}" type="datetimeFigureOut">
              <a:rPr lang="en-US"/>
              <a:pPr>
                <a:defRPr/>
              </a:pPr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9C1BA-1E90-41F2-B20A-1EF494E23EF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884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00552-AEBE-49B5-8A41-D586DDB60BD7}" type="datetimeFigureOut">
              <a:rPr lang="en-US"/>
              <a:pPr>
                <a:defRPr/>
              </a:pPr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8602E-0F95-439F-AA5B-4554ED64CA5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473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43CE1-0A22-4D14-82FB-6D76C87AC21D}" type="datetimeFigureOut">
              <a:rPr lang="en-US"/>
              <a:pPr>
                <a:defRPr/>
              </a:pPr>
              <a:t>8/27/2023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9C3BB-ABB1-41F6-8D49-610FA0AA648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91106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F29D5-3C78-4D8C-9083-D1F92E9B28B1}" type="datetimeFigureOut">
              <a:rPr lang="en-US"/>
              <a:pPr>
                <a:defRPr/>
              </a:pPr>
              <a:t>8/27/2023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873C3-9C83-4F56-BF58-C3D22EA31CB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6221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83275-8443-4DF9-AAB0-6B8FF873328E}" type="datetimeFigureOut">
              <a:rPr lang="en-US"/>
              <a:pPr>
                <a:defRPr/>
              </a:pPr>
              <a:t>8/27/2023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3AE03-7480-41E5-9C27-20E3A21CD54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74357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0584E-794E-4C52-81AF-B595ED8BFB09}" type="datetimeFigureOut">
              <a:rPr lang="en-US"/>
              <a:pPr>
                <a:defRPr/>
              </a:pPr>
              <a:t>8/27/2023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A52C9-4BF2-4C5D-98AB-EC3AB0EC4F9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8883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328B5-AAA7-49B9-92C6-C24FC9FEDD24}" type="datetimeFigureOut">
              <a:rPr lang="en-US"/>
              <a:pPr>
                <a:defRPr/>
              </a:pPr>
              <a:t>8/27/2023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29CD1-2041-4E30-BC65-8F944343CF8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749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C0AF7-5B27-4652-95B8-3E6ED50EDD88}" type="datetimeFigureOut">
              <a:rPr lang="en-US"/>
              <a:pPr>
                <a:defRPr/>
              </a:pPr>
              <a:t>8/27/2023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EB332-96F4-4897-8106-988561B9658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45785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34DAC8-42F6-49BE-8000-4E6CAE0C7A4C}" type="datetimeFigureOut">
              <a:rPr lang="en-US"/>
              <a:pPr>
                <a:defRPr/>
              </a:pPr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A65D4F4-09CB-4FBA-9F19-432D5BCEFCA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Excel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Excel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Excel9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Excel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Excel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Excel1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Excel13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__________Microsoft_Excel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Excel2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Excel3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Excel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Excel5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Excel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ru-RU" sz="9600" b="1" dirty="0" smtClean="0">
                <a:ln w="18000">
                  <a:solidFill>
                    <a:srgbClr val="0066CC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2023</a:t>
            </a:r>
          </a:p>
        </p:txBody>
      </p:sp>
      <p:pic>
        <p:nvPicPr>
          <p:cNvPr id="20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95400"/>
            <a:ext cx="80772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66CC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Средний балл  ЕГЭ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русскому языку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aphicFrame>
        <p:nvGraphicFramePr>
          <p:cNvPr id="11268" name="Диаграмма 5"/>
          <p:cNvGraphicFramePr>
            <a:graphicFrameLocks/>
          </p:cNvGraphicFramePr>
          <p:nvPr/>
        </p:nvGraphicFramePr>
        <p:xfrm>
          <a:off x="-50800" y="1366838"/>
          <a:ext cx="9245600" cy="554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Диаграмма" r:id="rId3" imgW="9254530" imgH="5547841" progId="Excel.Chart.8">
                  <p:embed/>
                </p:oleObj>
              </mc:Choice>
              <mc:Fallback>
                <p:oleObj name="Диаграмма" r:id="rId3" imgW="9254530" imgH="5547841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366838"/>
                        <a:ext cx="9245600" cy="554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66CC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Выше 80 баллов ЕГЭ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русскому языку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rgbClr val="BCE6C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МБОУ «Емельяновская СОШ» (2 человека)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МБОУ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Лиственская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 (1 человек)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МБОУ «Нижнегорская ШГ» (6 человек)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МБОУ «Нижнегорская ШЛ№1» (10 человек)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МБОУ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Пшеничненская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 (2 человека)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МБОУ «Садовская СОШ» (2 человека)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66CC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Наивысший результат ЕГЭ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русскому языку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 балла 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«Емельяновская СОШ»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0066CC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Средний балл  ЕГЭ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математике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(профильный уровень)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14339" name="Объект 4"/>
          <p:cNvGraphicFramePr>
            <a:graphicFrameLocks noGrp="1"/>
          </p:cNvGraphicFramePr>
          <p:nvPr>
            <p:ph idx="1"/>
          </p:nvPr>
        </p:nvGraphicFramePr>
        <p:xfrm>
          <a:off x="-50800" y="1168400"/>
          <a:ext cx="9245600" cy="574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Диаграмма" r:id="rId3" imgW="9254530" imgH="5749026" progId="Excel.Chart.8">
                  <p:embed/>
                </p:oleObj>
              </mc:Choice>
              <mc:Fallback>
                <p:oleObj name="Диаграмма" r:id="rId3" imgW="9254530" imgH="5749026" progId="Excel.Chart.8">
                  <p:embed/>
                  <p:pic>
                    <p:nvPicPr>
                      <p:cNvPr id="0" name="Объект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168400"/>
                        <a:ext cx="9245600" cy="574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0066CC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Наивысший результат ЕГЭ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математике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(профильный уровень)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7200" b="1" dirty="0">
              <a:solidFill>
                <a:srgbClr val="FF0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баллов 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«Емельяновская СОШ»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6387" name="Объект 3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9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381000" y="3886200"/>
            <a:ext cx="8229600" cy="381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95400"/>
          </a:xfrm>
          <a:solidFill>
            <a:srgbClr val="0066CC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Средний балл  ЕГЭ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математике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(базовый уровень)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17412" name="Диаграмма 5"/>
          <p:cNvGraphicFramePr>
            <a:graphicFrameLocks/>
          </p:cNvGraphicFramePr>
          <p:nvPr/>
        </p:nvGraphicFramePr>
        <p:xfrm>
          <a:off x="-50800" y="1168400"/>
          <a:ext cx="9245600" cy="574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Диаграмма" r:id="rId3" imgW="9254530" imgH="5749026" progId="Excel.Chart.8">
                  <p:embed/>
                </p:oleObj>
              </mc:Choice>
              <mc:Fallback>
                <p:oleObj name="Диаграмма" r:id="rId3" imgW="9254530" imgH="5749026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168400"/>
                        <a:ext cx="9245600" cy="574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0066CC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Средний балл  ЕГЭ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обществознанию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aphicFrame>
        <p:nvGraphicFramePr>
          <p:cNvPr id="18436" name="Диаграмма 4"/>
          <p:cNvGraphicFramePr>
            <a:graphicFrameLocks/>
          </p:cNvGraphicFramePr>
          <p:nvPr/>
        </p:nvGraphicFramePr>
        <p:xfrm>
          <a:off x="-50800" y="1244600"/>
          <a:ext cx="9245600" cy="564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Диаграмма" r:id="rId3" imgW="9254530" imgH="5651482" progId="Excel.Chart.8">
                  <p:embed/>
                </p:oleObj>
              </mc:Choice>
              <mc:Fallback>
                <p:oleObj name="Диаграмма" r:id="rId3" imgW="9254530" imgH="5651482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244600"/>
                        <a:ext cx="9245600" cy="564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66CC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Средний балл  ЕГЭ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биологии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9459" name="Объект 5"/>
          <p:cNvGraphicFramePr>
            <a:graphicFrameLocks noGrp="1"/>
          </p:cNvGraphicFramePr>
          <p:nvPr>
            <p:ph idx="1"/>
          </p:nvPr>
        </p:nvGraphicFramePr>
        <p:xfrm>
          <a:off x="-50800" y="1366838"/>
          <a:ext cx="9245600" cy="554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Диаграмма" r:id="rId3" imgW="9254530" imgH="5547841" progId="Excel.Chart.8">
                  <p:embed/>
                </p:oleObj>
              </mc:Choice>
              <mc:Fallback>
                <p:oleObj name="Диаграмма" r:id="rId3" imgW="9254530" imgH="5547841" progId="Excel.Char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366838"/>
                        <a:ext cx="9245600" cy="554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11 КЛАСС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ПОЛУЧИЛИ АТТЕСТАТ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0483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graphicFrame>
        <p:nvGraphicFramePr>
          <p:cNvPr id="20484" name="Диаграмма 5"/>
          <p:cNvGraphicFramePr>
            <a:graphicFrameLocks/>
          </p:cNvGraphicFramePr>
          <p:nvPr/>
        </p:nvGraphicFramePr>
        <p:xfrm>
          <a:off x="-50800" y="1366838"/>
          <a:ext cx="9245600" cy="554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Диаграмма" r:id="rId3" imgW="9254530" imgH="5547841" progId="Excel.Chart.8">
                  <p:embed/>
                </p:oleObj>
              </mc:Choice>
              <mc:Fallback>
                <p:oleObj name="Диаграмма" r:id="rId3" imgW="9254530" imgH="5547841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366838"/>
                        <a:ext cx="9245600" cy="554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" y="152400"/>
            <a:ext cx="9061450" cy="655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1507" name="Объект 3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609600" y="3429000"/>
            <a:ext cx="381000" cy="1524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Получение медали</a:t>
            </a:r>
          </a:p>
        </p:txBody>
      </p:sp>
      <p:sp>
        <p:nvSpPr>
          <p:cNvPr id="22531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497388" y="1417638"/>
            <a:ext cx="4645025" cy="5440362"/>
          </a:xfrm>
          <a:solidFill>
            <a:srgbClr val="BCE6C6"/>
          </a:solidFill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МБОУ «Емельяновская СОШ» (2)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Желябовская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СОШ» (1)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Лиственская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СОШ» (2)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МБОУ «Нижнегорская  ШГ» (2)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МБОУ «Нижнегорская ШЛ№1» (5)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Пшеничненская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СОШ» (2)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МБОУ «Садовская СОШ» (2)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Червоновская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СОШДС» (1)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graphicFrame>
        <p:nvGraphicFramePr>
          <p:cNvPr id="22533" name="Объект 10"/>
          <p:cNvGraphicFramePr>
            <a:graphicFrameLocks noGrp="1"/>
          </p:cNvGraphicFramePr>
          <p:nvPr>
            <p:ph sz="half" idx="2"/>
          </p:nvPr>
        </p:nvGraphicFramePr>
        <p:xfrm>
          <a:off x="-50800" y="1366838"/>
          <a:ext cx="4598988" cy="554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Диаграмма" r:id="rId3" imgW="4608975" imgH="5547841" progId="Excel.Chart.8">
                  <p:embed/>
                </p:oleObj>
              </mc:Choice>
              <mc:Fallback>
                <p:oleObj name="Диаграмма" r:id="rId3" imgW="4608975" imgH="5547841" progId="Excel.Chart.8">
                  <p:embed/>
                  <p:pic>
                    <p:nvPicPr>
                      <p:cNvPr id="0" name="Объект 1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366838"/>
                        <a:ext cx="4598988" cy="554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66CC"/>
          </a:solidFill>
        </p:spPr>
        <p:txBody>
          <a:bodyPr/>
          <a:lstStyle/>
          <a:p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«Сдаем вместе. День сдачи ЕГЭ с родителями».</a:t>
            </a:r>
            <a:b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6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7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8" name="Объект 5"/>
          <p:cNvSpPr>
            <a:spLocks noGrp="1"/>
          </p:cNvSpPr>
          <p:nvPr>
            <p:ph sz="quarter" idx="4"/>
          </p:nvPr>
        </p:nvSpPr>
        <p:spPr>
          <a:xfrm>
            <a:off x="1382713" y="3048000"/>
            <a:ext cx="4041775" cy="39512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4" b="-2"/>
          <a:stretch>
            <a:fillRect/>
          </a:stretch>
        </p:blipFill>
        <p:spPr bwMode="auto">
          <a:xfrm>
            <a:off x="838200" y="628650"/>
            <a:ext cx="24384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2" t="15721" r="9532" b="31854"/>
          <a:stretch>
            <a:fillRect/>
          </a:stretch>
        </p:blipFill>
        <p:spPr bwMode="auto">
          <a:xfrm>
            <a:off x="5486400" y="3429000"/>
            <a:ext cx="3190875" cy="310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" t="12630" r="27954" b="32788"/>
          <a:stretch>
            <a:fillRect/>
          </a:stretch>
        </p:blipFill>
        <p:spPr bwMode="auto">
          <a:xfrm>
            <a:off x="457200" y="3897313"/>
            <a:ext cx="4256088" cy="262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3" b="62717"/>
          <a:stretch>
            <a:fillRect/>
          </a:stretch>
        </p:blipFill>
        <p:spPr bwMode="auto">
          <a:xfrm>
            <a:off x="4227513" y="762000"/>
            <a:ext cx="46450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4579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4580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4581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4582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4583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1143000" y="2895600"/>
            <a:ext cx="6858000" cy="2286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Объект 1"/>
          <p:cNvSpPr>
            <a:spLocks noGrp="1"/>
          </p:cNvSpPr>
          <p:nvPr>
            <p:ph idx="1"/>
          </p:nvPr>
        </p:nvSpPr>
        <p:spPr>
          <a:xfrm>
            <a:off x="0" y="2971800"/>
            <a:ext cx="9144000" cy="38862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8800" smtClean="0">
                <a:solidFill>
                  <a:srgbClr val="993300"/>
                </a:solidFill>
                <a:latin typeface="Bahnschrift Light Condensed" pitchFamily="34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099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100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101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0070C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Средний балл ОГЭ (ГВЭ-9)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русскому языку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0" y="1295401"/>
          <a:ext cx="9144000" cy="5562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sp>
        <p:nvSpPr>
          <p:cNvPr id="5124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Средний балл ОГЭ (ГВЭ-9)  </a:t>
            </a:r>
          </a:p>
          <a:p>
            <a:pPr algn="ctr" eaLnBrk="1" hangingPunct="1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математике </a:t>
            </a:r>
          </a:p>
        </p:txBody>
      </p:sp>
      <p:graphicFrame>
        <p:nvGraphicFramePr>
          <p:cNvPr id="5125" name="Диаграмма 6"/>
          <p:cNvGraphicFramePr>
            <a:graphicFrameLocks/>
          </p:cNvGraphicFramePr>
          <p:nvPr/>
        </p:nvGraphicFramePr>
        <p:xfrm>
          <a:off x="-50800" y="1149350"/>
          <a:ext cx="9245600" cy="575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Диаграмма" r:id="rId4" imgW="9254530" imgH="5767316" progId="Excel.Chart.8">
                  <p:embed/>
                </p:oleObj>
              </mc:Choice>
              <mc:Fallback>
                <p:oleObj name="Диаграмма" r:id="rId4" imgW="9254530" imgH="5767316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149350"/>
                        <a:ext cx="9245600" cy="575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43013"/>
          </a:xfrm>
          <a:solidFill>
            <a:srgbClr val="0070C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2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Средний балл ОГЭ</a:t>
            </a:r>
            <a:br>
              <a:rPr lang="ru-RU" sz="36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 обществознанию</a:t>
            </a:r>
          </a:p>
        </p:txBody>
      </p:sp>
      <p:graphicFrame>
        <p:nvGraphicFramePr>
          <p:cNvPr id="6148" name="Диаграмма 4"/>
          <p:cNvGraphicFramePr>
            <a:graphicFrameLocks/>
          </p:cNvGraphicFramePr>
          <p:nvPr/>
        </p:nvGraphicFramePr>
        <p:xfrm>
          <a:off x="-50800" y="1168400"/>
          <a:ext cx="9245600" cy="574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Диаграмма" r:id="rId3" imgW="9254530" imgH="5749026" progId="Excel.Chart.8">
                  <p:embed/>
                </p:oleObj>
              </mc:Choice>
              <mc:Fallback>
                <p:oleObj name="Диаграмма" r:id="rId3" imgW="9254530" imgH="5749026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168400"/>
                        <a:ext cx="9245600" cy="574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Заголовок 7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47775"/>
          </a:xfrm>
          <a:solidFill>
            <a:srgbClr val="0070C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2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Средний балл ОГЭ</a:t>
            </a:r>
            <a:br>
              <a:rPr lang="ru-RU" sz="36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 биологии</a:t>
            </a:r>
          </a:p>
        </p:txBody>
      </p:sp>
      <p:graphicFrame>
        <p:nvGraphicFramePr>
          <p:cNvPr id="7172" name="Диаграмма 5"/>
          <p:cNvGraphicFramePr>
            <a:graphicFrameLocks/>
          </p:cNvGraphicFramePr>
          <p:nvPr/>
        </p:nvGraphicFramePr>
        <p:xfrm>
          <a:off x="-50800" y="1196975"/>
          <a:ext cx="9245600" cy="571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Диаграмма" r:id="rId3" imgW="9254530" imgH="5718544" progId="Excel.Chart.8">
                  <p:embed/>
                </p:oleObj>
              </mc:Choice>
              <mc:Fallback>
                <p:oleObj name="Диаграмма" r:id="rId3" imgW="9254530" imgH="5718544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196975"/>
                        <a:ext cx="9245600" cy="571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50"/>
          </a:xfrm>
          <a:solidFill>
            <a:srgbClr val="0070C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2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Средний балл ОГЭ</a:t>
            </a:r>
            <a:br>
              <a:rPr lang="ru-RU" sz="36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 географии</a:t>
            </a:r>
          </a:p>
        </p:txBody>
      </p:sp>
      <p:graphicFrame>
        <p:nvGraphicFramePr>
          <p:cNvPr id="8195" name="Объект 5"/>
          <p:cNvGraphicFramePr>
            <a:graphicFrameLocks noGrp="1"/>
          </p:cNvGraphicFramePr>
          <p:nvPr>
            <p:ph idx="1"/>
          </p:nvPr>
        </p:nvGraphicFramePr>
        <p:xfrm>
          <a:off x="-50800" y="1187450"/>
          <a:ext cx="9245600" cy="579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Диаграмма" r:id="rId3" imgW="9254530" imgH="5803895" progId="Excel.Chart.8">
                  <p:embed/>
                </p:oleObj>
              </mc:Choice>
              <mc:Fallback>
                <p:oleObj name="Диаграмма" r:id="rId3" imgW="9254530" imgH="5803895" progId="Excel.Char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187450"/>
                        <a:ext cx="9245600" cy="579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00200"/>
          </a:xfrm>
          <a:solidFill>
            <a:srgbClr val="FF000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9 КЛАСС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ПОЛУЧИЛИ АТТЕСТАТ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graphicFrame>
        <p:nvGraphicFramePr>
          <p:cNvPr id="9220" name="Диаграмма 4"/>
          <p:cNvGraphicFramePr>
            <a:graphicFrameLocks/>
          </p:cNvGraphicFramePr>
          <p:nvPr/>
        </p:nvGraphicFramePr>
        <p:xfrm>
          <a:off x="-50800" y="1397000"/>
          <a:ext cx="9245600" cy="551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Диаграмма" r:id="rId3" imgW="9254530" imgH="5517358" progId="Excel.Chart.8">
                  <p:embed/>
                </p:oleObj>
              </mc:Choice>
              <mc:Fallback>
                <p:oleObj name="Диаграмма" r:id="rId3" imgW="9254530" imgH="5517358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397000"/>
                        <a:ext cx="9245600" cy="551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92D050"/>
          </a:solidFill>
        </p:spPr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9 КЛАСС </a:t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АТТЕСТАТЫ С ОТЛИЧИЕМ</a:t>
            </a:r>
          </a:p>
        </p:txBody>
      </p:sp>
      <p:graphicFrame>
        <p:nvGraphicFramePr>
          <p:cNvPr id="10243" name="Объект 3"/>
          <p:cNvGraphicFramePr>
            <a:graphicFrameLocks noGrp="1"/>
          </p:cNvGraphicFramePr>
          <p:nvPr>
            <p:ph idx="1"/>
          </p:nvPr>
        </p:nvGraphicFramePr>
        <p:xfrm>
          <a:off x="101600" y="1473200"/>
          <a:ext cx="8940800" cy="531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Диаграмма" r:id="rId3" imgW="8937511" imgH="5310076" progId="Excel.Chart.8">
                  <p:embed/>
                </p:oleObj>
              </mc:Choice>
              <mc:Fallback>
                <p:oleObj name="Диаграмма" r:id="rId3" imgW="8937511" imgH="5310076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1473200"/>
                        <a:ext cx="8940800" cy="531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rnd" cmpd="sng" algn="ctr">
        <a:solidFill>
          <a:schemeClr val="phClr">
            <a:shade val="95000"/>
            <a:satMod val="105000"/>
          </a:schemeClr>
        </a:solidFill>
        <a:prstDash val="solid"/>
      </a:ln>
      <a:ln w="25400" cap="rnd" cmpd="sng" algn="ctr">
        <a:solidFill>
          <a:schemeClr val="phClr"/>
        </a:solidFill>
        <a:prstDash val="solid"/>
      </a:ln>
      <a:ln w="38100" cap="rnd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100000" t="-60000" r="100000" b="20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100000" t="10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1078</TotalTime>
  <Words>204</Words>
  <Application>Microsoft Office PowerPoint</Application>
  <PresentationFormat>Экран (4:3)</PresentationFormat>
  <Paragraphs>69</Paragraphs>
  <Slides>24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Arial Black</vt:lpstr>
      <vt:lpstr>Times New Roman</vt:lpstr>
      <vt:lpstr>Bahnschrift Light Condensed</vt:lpstr>
      <vt:lpstr>Office Theme</vt:lpstr>
      <vt:lpstr>Диаграмма Microsoft Excel</vt:lpstr>
      <vt:lpstr>2023</vt:lpstr>
      <vt:lpstr>Презентация PowerPoint</vt:lpstr>
      <vt:lpstr> Средний балл ОГЭ (ГВЭ-9)  по русскому языку </vt:lpstr>
      <vt:lpstr>Презентация PowerPoint</vt:lpstr>
      <vt:lpstr>Средний балл ОГЭ по обществознанию</vt:lpstr>
      <vt:lpstr>Средний балл ОГЭ по биологии</vt:lpstr>
      <vt:lpstr>Средний балл ОГЭ по географии</vt:lpstr>
      <vt:lpstr> 9 КЛАСС  НЕ ПОЛУЧИЛИ АТТЕСТАТ </vt:lpstr>
      <vt:lpstr>9 КЛАСС  АТТЕСТАТЫ С ОТЛИЧИЕМ</vt:lpstr>
      <vt:lpstr> Средний балл  ЕГЭ  по русскому языку  </vt:lpstr>
      <vt:lpstr>  Выше 80 баллов ЕГЭ по русскому языку  </vt:lpstr>
      <vt:lpstr>  Наивысший результат ЕГЭ по русскому языку  </vt:lpstr>
      <vt:lpstr> Средний балл  ЕГЭ  по математике (профильный уровень)  </vt:lpstr>
      <vt:lpstr> Наивысший результат ЕГЭ  по математике (профильный уровень)  </vt:lpstr>
      <vt:lpstr>Презентация PowerPoint</vt:lpstr>
      <vt:lpstr> Средний балл  ЕГЭ  по математике (базовый уровень)  </vt:lpstr>
      <vt:lpstr>Средний балл  ЕГЭ  по обществознанию </vt:lpstr>
      <vt:lpstr> Средний балл  ЕГЭ  по биологии  </vt:lpstr>
      <vt:lpstr> 11 КЛАСС  НЕ ПОЛУЧИЛИ АТТЕСТАТ </vt:lpstr>
      <vt:lpstr>Презентация PowerPoint</vt:lpstr>
      <vt:lpstr>Получение медали</vt:lpstr>
      <vt:lpstr>«Сдаем вместе. День сдачи ЕГЭ с родителями».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admin</cp:lastModifiedBy>
  <cp:revision>116</cp:revision>
  <cp:lastPrinted>2023-08-24T08:02:18Z</cp:lastPrinted>
  <dcterms:created xsi:type="dcterms:W3CDTF">2021-08-16T08:03:47Z</dcterms:created>
  <dcterms:modified xsi:type="dcterms:W3CDTF">2023-08-27T17:35:08Z</dcterms:modified>
</cp:coreProperties>
</file>